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</p:sldMasterIdLst>
  <p:notesMasterIdLst>
    <p:notesMasterId r:id="rId31"/>
  </p:notesMasterIdLst>
  <p:sldIdLst>
    <p:sldId id="339" r:id="rId8"/>
    <p:sldId id="342" r:id="rId9"/>
    <p:sldId id="1381" r:id="rId10"/>
    <p:sldId id="343" r:id="rId11"/>
    <p:sldId id="340" r:id="rId12"/>
    <p:sldId id="1379" r:id="rId13"/>
    <p:sldId id="1383" r:id="rId14"/>
    <p:sldId id="1380" r:id="rId15"/>
    <p:sldId id="1378" r:id="rId16"/>
    <p:sldId id="333" r:id="rId17"/>
    <p:sldId id="262" r:id="rId18"/>
    <p:sldId id="303" r:id="rId19"/>
    <p:sldId id="326" r:id="rId20"/>
    <p:sldId id="256" r:id="rId21"/>
    <p:sldId id="258" r:id="rId22"/>
    <p:sldId id="263" r:id="rId23"/>
    <p:sldId id="1376" r:id="rId24"/>
    <p:sldId id="344" r:id="rId25"/>
    <p:sldId id="1338" r:id="rId26"/>
    <p:sldId id="1384" r:id="rId27"/>
    <p:sldId id="1385" r:id="rId28"/>
    <p:sldId id="1373" r:id="rId29"/>
    <p:sldId id="1328" r:id="rId30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98012E"/>
    <a:srgbClr val="B40038"/>
    <a:srgbClr val="863A51"/>
    <a:srgbClr val="830028"/>
    <a:srgbClr val="FFB9CF"/>
    <a:srgbClr val="FF5353"/>
    <a:srgbClr val="ED7D31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5BB84D-C869-4789-A1D4-2141F5F5D725}" v="33" dt="2022-02-24T16:07:49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18" autoAdjust="0"/>
  </p:normalViewPr>
  <p:slideViewPr>
    <p:cSldViewPr snapToGrid="0">
      <p:cViewPr varScale="1">
        <p:scale>
          <a:sx n="80" d="100"/>
          <a:sy n="80" d="100"/>
        </p:scale>
        <p:origin x="13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9FB21CF-47E1-4D96-AA0C-F9CFEB1AC572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82119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8"/>
            <a:ext cx="2982119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B31CD8-D2EC-475A-B555-49BF466EF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7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1CD8-D2EC-475A-B555-49BF466EFB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69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1CD8-D2EC-475A-B555-49BF466EFB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8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ac274db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ac274dbdf_0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eac274dbdf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1CD8-D2EC-475A-B555-49BF466EFB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5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9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2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88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7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0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1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5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3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9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0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8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D9568-A55B-436A-B782-CB144E30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B9B-D48C-43B2-8E90-3E75C563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69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0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2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8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7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0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4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16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3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15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E8C511-536D-4091-AF0A-ADC184481AC0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826C81-B0C7-4652-9DC6-491364C545C8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7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C25AB4-2682-472D-87BF-2263039AAE0B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1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EB927D-C4FC-455D-BBB6-A2623994B791}" type="datetime1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5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C4ADC7-4866-4454-BE4A-4A463F7352D2}" type="datetime1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540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FBC66-FA69-4794-9681-6370C2479A0E}" type="datetime1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7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42BE49-4171-47A1-AB13-DB1568C2D8EA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921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1D5EF-EF06-4B2A-8CA6-DFC36C1EC3D0}" type="datetime1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8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83E553-AFA6-429F-88C0-252FE2C0F2FE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32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D47AE-6DBB-40D5-A472-0E0841067C5F}" type="datetime1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9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0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3718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54" y="62686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82108" y="6268640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94379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rgbClr val="83002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7551-07D7-49FB-8D4C-26378D2C3C26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1" y="630974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60154" y="6309746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6335485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u="sng" kern="1200">
          <a:solidFill>
            <a:srgbClr val="8300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3718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54" y="62686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82108" y="6268640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94379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rgbClr val="83002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5801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u="none">
                <a:solidFill>
                  <a:srgbClr val="83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and Automated Control for BMW</a:t>
            </a:r>
          </a:p>
        </p:txBody>
      </p:sp>
      <p:pic>
        <p:nvPicPr>
          <p:cNvPr id="6" name="Picture 4" descr="File:BMW logo (gray).svg - Wikimedia Commons">
            <a:extLst>
              <a:ext uri="{FF2B5EF4-FFF2-40B4-BE49-F238E27FC236}">
                <a16:creationId xmlns:a16="http://schemas.microsoft.com/office/drawing/2014/main" id="{2217C453-4476-41C3-9573-89EAAA52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15" y="4412271"/>
            <a:ext cx="1271573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99FA6-50AF-40CB-B7B7-35788D0C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49" y="4657917"/>
            <a:ext cx="2853627" cy="780454"/>
          </a:xfrm>
          <a:prstGeom prst="rect">
            <a:avLst/>
          </a:prstGeom>
        </p:spPr>
      </p:pic>
      <p:pic>
        <p:nvPicPr>
          <p:cNvPr id="8" name="Picture 7" descr="University of South Carolina logo.">
            <a:extLst>
              <a:ext uri="{FF2B5EF4-FFF2-40B4-BE49-F238E27FC236}">
                <a16:creationId xmlns:a16="http://schemas.microsoft.com/office/drawing/2014/main" id="{BD44F9F1-31B6-4595-BF7A-CEC98F2A5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32" b="13776"/>
          <a:stretch/>
        </p:blipFill>
        <p:spPr>
          <a:xfrm>
            <a:off x="5807305" y="4306602"/>
            <a:ext cx="2831058" cy="1334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7742" t="21579" r="51732" b="53392"/>
          <a:stretch/>
        </p:blipFill>
        <p:spPr>
          <a:xfrm>
            <a:off x="218644" y="4414059"/>
            <a:ext cx="3697333" cy="12679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56907" y="3370521"/>
            <a:ext cx="8878186" cy="0"/>
          </a:xfrm>
          <a:prstGeom prst="line">
            <a:avLst/>
          </a:prstGeom>
          <a:ln w="76200">
            <a:solidFill>
              <a:srgbClr val="86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0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ECBA-E2DC-49CA-9D59-2CED3E47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Statement of Work from Proposal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C9FB1E-7124-4E8E-B425-44B0E31C823F}"/>
              </a:ext>
            </a:extLst>
          </p:cNvPr>
          <p:cNvSpPr/>
          <p:nvPr/>
        </p:nvSpPr>
        <p:spPr>
          <a:xfrm>
            <a:off x="420688" y="1658306"/>
            <a:ext cx="11369675" cy="2150214"/>
          </a:xfrm>
          <a:custGeom>
            <a:avLst/>
            <a:gdLst>
              <a:gd name="connsiteX0" fmla="*/ 0 w 11369675"/>
              <a:gd name="connsiteY0" fmla="*/ 0 h 2570400"/>
              <a:gd name="connsiteX1" fmla="*/ 11369675 w 11369675"/>
              <a:gd name="connsiteY1" fmla="*/ 0 h 2570400"/>
              <a:gd name="connsiteX2" fmla="*/ 11369675 w 11369675"/>
              <a:gd name="connsiteY2" fmla="*/ 2570400 h 2570400"/>
              <a:gd name="connsiteX3" fmla="*/ 0 w 11369675"/>
              <a:gd name="connsiteY3" fmla="*/ 2570400 h 2570400"/>
              <a:gd name="connsiteX4" fmla="*/ 0 w 11369675"/>
              <a:gd name="connsiteY4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9675" h="2570400">
                <a:moveTo>
                  <a:pt x="0" y="0"/>
                </a:moveTo>
                <a:lnTo>
                  <a:pt x="11369675" y="0"/>
                </a:lnTo>
                <a:lnTo>
                  <a:pt x="11369675" y="2570400"/>
                </a:lnTo>
                <a:lnTo>
                  <a:pt x="0" y="25704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413" tIns="499872" rIns="882413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Data collection and analysis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Develop models representing a wide range of data and interrelationships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Identify subset of “easy to plan” parts, automate handling of these parts, suggest actions to take given a part’s status 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Evaluate path to full automation of low-risk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2BFA4-316F-4ED9-9E64-A7666C6E1AA3}"/>
              </a:ext>
            </a:extLst>
          </p:cNvPr>
          <p:cNvSpPr/>
          <p:nvPr/>
        </p:nvSpPr>
        <p:spPr>
          <a:xfrm>
            <a:off x="818689" y="1374439"/>
            <a:ext cx="7958772" cy="566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408" tIns="34585" rIns="335408" bIns="34585" numCol="1" spcCol="1270" anchor="ctr" anchorCtr="0">
            <a:noAutofit/>
          </a:bodyPr>
          <a:lstStyle/>
          <a:p>
            <a:pPr marL="0" lvl="0" indent="0" algn="l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1: Data Collection and Development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502917-8E02-4A9B-BCA4-6D40C17A41CD}"/>
              </a:ext>
            </a:extLst>
          </p:cNvPr>
          <p:cNvSpPr/>
          <p:nvPr/>
        </p:nvSpPr>
        <p:spPr>
          <a:xfrm>
            <a:off x="420688" y="4375851"/>
            <a:ext cx="11369675" cy="1803007"/>
          </a:xfrm>
          <a:custGeom>
            <a:avLst/>
            <a:gdLst>
              <a:gd name="connsiteX0" fmla="*/ 0 w 11369675"/>
              <a:gd name="connsiteY0" fmla="*/ 0 h 1398600"/>
              <a:gd name="connsiteX1" fmla="*/ 11369675 w 11369675"/>
              <a:gd name="connsiteY1" fmla="*/ 0 h 1398600"/>
              <a:gd name="connsiteX2" fmla="*/ 11369675 w 11369675"/>
              <a:gd name="connsiteY2" fmla="*/ 1398600 h 1398600"/>
              <a:gd name="connsiteX3" fmla="*/ 0 w 11369675"/>
              <a:gd name="connsiteY3" fmla="*/ 1398600 h 1398600"/>
              <a:gd name="connsiteX4" fmla="*/ 0 w 11369675"/>
              <a:gd name="connsiteY4" fmla="*/ 0 h 13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9675" h="1398600">
                <a:moveTo>
                  <a:pt x="0" y="0"/>
                </a:moveTo>
                <a:lnTo>
                  <a:pt x="11369675" y="0"/>
                </a:lnTo>
                <a:lnTo>
                  <a:pt x="11369675" y="1398600"/>
                </a:lnTo>
                <a:lnTo>
                  <a:pt x="0" y="13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413" tIns="499872" rIns="882413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Validate and enhance developed models and AI material planner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Develop dashboards and reporting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 material planner’s efforts to increase efficiency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Enhancement over current methods (SAP)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76CCA0-8E1E-4C36-8298-957D769F99E5}"/>
              </a:ext>
            </a:extLst>
          </p:cNvPr>
          <p:cNvSpPr/>
          <p:nvPr/>
        </p:nvSpPr>
        <p:spPr>
          <a:xfrm>
            <a:off x="818689" y="4092387"/>
            <a:ext cx="7958772" cy="566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408" tIns="34585" rIns="335408" bIns="34585" numCol="1" spcCol="1270" anchor="ctr" anchorCtr="0">
            <a:noAutofit/>
          </a:bodyPr>
          <a:lstStyle/>
          <a:p>
            <a:pPr marL="0" lvl="0" indent="0" algn="l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2: Proactive and Automated Reporting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47138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2651-12EF-4F7D-813F-A014FA68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Tasks/Deliverables Listed in Proposal – Phase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0D3C9E-A12B-4790-8171-7B6A2E062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806316"/>
              </p:ext>
            </p:extLst>
          </p:nvPr>
        </p:nvGraphicFramePr>
        <p:xfrm>
          <a:off x="420688" y="1274763"/>
          <a:ext cx="11369673" cy="4489956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018503">
                  <a:extLst>
                    <a:ext uri="{9D8B030D-6E8A-4147-A177-3AD203B41FA5}">
                      <a16:colId xmlns:a16="http://schemas.microsoft.com/office/drawing/2014/main" val="884719193"/>
                    </a:ext>
                  </a:extLst>
                </a:gridCol>
                <a:gridCol w="4448213">
                  <a:extLst>
                    <a:ext uri="{9D8B030D-6E8A-4147-A177-3AD203B41FA5}">
                      <a16:colId xmlns:a16="http://schemas.microsoft.com/office/drawing/2014/main" val="1837403068"/>
                    </a:ext>
                  </a:extLst>
                </a:gridCol>
                <a:gridCol w="4839710">
                  <a:extLst>
                    <a:ext uri="{9D8B030D-6E8A-4147-A177-3AD203B41FA5}">
                      <a16:colId xmlns:a16="http://schemas.microsoft.com/office/drawing/2014/main" val="2027193398"/>
                    </a:ext>
                  </a:extLst>
                </a:gridCol>
                <a:gridCol w="1063247">
                  <a:extLst>
                    <a:ext uri="{9D8B030D-6E8A-4147-A177-3AD203B41FA5}">
                      <a16:colId xmlns:a16="http://schemas.microsoft.com/office/drawing/2014/main" val="1087403357"/>
                    </a:ext>
                  </a:extLst>
                </a:gridCol>
              </a:tblGrid>
              <a:tr h="34162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Task #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Deliverable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Time Range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1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1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Gather and provide the partners with historical BMW data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Historical BMW data delivered to partners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0-1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19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1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Exploration of historical BMW and extraneous data for forecasting part deliveries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Document: Key figures from historical data, rich/poor areas, supplier ranking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0-2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47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1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Stakeholder interviews to identify how material planners approach problems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Prototype ER model, Presentation to stake holders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4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2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Data formatting and interrogation to identify relationships in data and capabilities of forecasting model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Key capabilities for part-forecasting model and prepared data for model creation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Assist in AI material planner development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Active support and reviews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9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Create AI Material Planner Assistant Prototype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AI model material planner prototype. Workshops with partners to prepare integration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7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3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Develop parts forecasting model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AI model prototyping forecasting capabilities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4-6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3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assistant model validation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Tutorial on AI model, signals and patterns. Updated AI Model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5-6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26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3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Perform model validation and testing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Active support and reviews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5-6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75104"/>
                  </a:ext>
                </a:extLst>
              </a:tr>
              <a:tr h="3383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Midterm Review – Demonstration of AI parts forecasting model and AI planning assistant prototypes</a:t>
                      </a:r>
                    </a:p>
                  </a:txBody>
                  <a:tcPr marL="88763" marR="88763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62334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1D7857-F8FC-43D6-8ABA-60C0D0B9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C9CD-3C75-4FB1-8945-A3DB46F4E9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2651-12EF-4F7D-813F-A014FA68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Tasks/Deliverables Listed in Proposal – Phase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0D3C9E-A12B-4790-8171-7B6A2E062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131062"/>
              </p:ext>
            </p:extLst>
          </p:nvPr>
        </p:nvGraphicFramePr>
        <p:xfrm>
          <a:off x="420688" y="1274763"/>
          <a:ext cx="11369673" cy="3542028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018503">
                  <a:extLst>
                    <a:ext uri="{9D8B030D-6E8A-4147-A177-3AD203B41FA5}">
                      <a16:colId xmlns:a16="http://schemas.microsoft.com/office/drawing/2014/main" val="884719193"/>
                    </a:ext>
                  </a:extLst>
                </a:gridCol>
                <a:gridCol w="3379975">
                  <a:extLst>
                    <a:ext uri="{9D8B030D-6E8A-4147-A177-3AD203B41FA5}">
                      <a16:colId xmlns:a16="http://schemas.microsoft.com/office/drawing/2014/main" val="1837403068"/>
                    </a:ext>
                  </a:extLst>
                </a:gridCol>
                <a:gridCol w="5556615">
                  <a:extLst>
                    <a:ext uri="{9D8B030D-6E8A-4147-A177-3AD203B41FA5}">
                      <a16:colId xmlns:a16="http://schemas.microsoft.com/office/drawing/2014/main" val="2027193398"/>
                    </a:ext>
                  </a:extLst>
                </a:gridCol>
                <a:gridCol w="1414580">
                  <a:extLst>
                    <a:ext uri="{9D8B030D-6E8A-4147-A177-3AD203B41FA5}">
                      <a16:colId xmlns:a16="http://schemas.microsoft.com/office/drawing/2014/main" val="1087403357"/>
                    </a:ext>
                  </a:extLst>
                </a:gridCol>
              </a:tblGrid>
              <a:tr h="34162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Task #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Deliverable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Time Range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1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4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Parts forecasting model validation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Validated AI model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19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4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Integrate forecasting model with AI Material Planner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Material planner framework with integrated AI forecasting model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47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4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Systems of record integration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4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5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Material Planner with alerting and human readable steps created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Workshops: status updates, alerting functionalities, human readable action steps. Software: Alerting functionality, human readable action steps. Software support: support BMW with integration of system at BMW. Correction calibration of system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9-12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5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Integration of combined parts forecasting model and AI material planner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9-12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9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6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Visualization, dashboard and reporting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7-11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7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7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Feasibility study and testing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Document: Feasibility study report, final report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10-12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0065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1D7857-F8FC-43D6-8ABA-60C0D0B9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C9CD-3C75-4FB1-8945-A3DB46F4E9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581C-C5D8-476B-91C8-95768A6A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Calibri"/>
              </a:rPr>
              <a:t>Initial Timeline</a:t>
            </a:r>
            <a:endParaRPr lang="en-US" sz="36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840387C-8E0A-41B3-A53F-193C93E4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13979"/>
              </p:ext>
            </p:extLst>
          </p:nvPr>
        </p:nvGraphicFramePr>
        <p:xfrm>
          <a:off x="372985" y="1987144"/>
          <a:ext cx="11369832" cy="4267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7486">
                  <a:extLst>
                    <a:ext uri="{9D8B030D-6E8A-4147-A177-3AD203B41FA5}">
                      <a16:colId xmlns:a16="http://schemas.microsoft.com/office/drawing/2014/main" val="4265642953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2032140251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80802512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2853338655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872060581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862380905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794018434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1276096556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1813586999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77144594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947230107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08976212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58005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6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7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8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9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10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4346153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338631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UofSC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70658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8217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925500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4941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292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895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0895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153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6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236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7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532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7133"/>
                  </a:ext>
                </a:extLst>
              </a:tr>
            </a:tbl>
          </a:graphicData>
        </a:graphic>
      </p:graphicFrame>
      <p:sp>
        <p:nvSpPr>
          <p:cNvPr id="4" name="Star: 5 Points 3">
            <a:extLst>
              <a:ext uri="{FF2B5EF4-FFF2-40B4-BE49-F238E27FC236}">
                <a16:creationId xmlns:a16="http://schemas.microsoft.com/office/drawing/2014/main" id="{670A3A93-7B5F-4E18-B4C8-98AB8A1C6699}"/>
              </a:ext>
            </a:extLst>
          </p:cNvPr>
          <p:cNvSpPr/>
          <p:nvPr/>
        </p:nvSpPr>
        <p:spPr>
          <a:xfrm>
            <a:off x="5828280" y="1676542"/>
            <a:ext cx="445169" cy="404775"/>
          </a:xfrm>
          <a:prstGeom prst="star5">
            <a:avLst>
              <a:gd name="adj" fmla="val 16409"/>
              <a:gd name="hf" fmla="val 105146"/>
              <a:gd name="vf" fmla="val 11055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CE6E6-4598-4E14-90D8-C86A9039BC60}"/>
              </a:ext>
            </a:extLst>
          </p:cNvPr>
          <p:cNvSpPr txBox="1"/>
          <p:nvPr/>
        </p:nvSpPr>
        <p:spPr>
          <a:xfrm>
            <a:off x="6262417" y="1694263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Midpoint Review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3857645-6ECB-4288-BCBE-B25256213657}"/>
              </a:ext>
            </a:extLst>
          </p:cNvPr>
          <p:cNvSpPr/>
          <p:nvPr/>
        </p:nvSpPr>
        <p:spPr>
          <a:xfrm>
            <a:off x="150401" y="1693170"/>
            <a:ext cx="445169" cy="404775"/>
          </a:xfrm>
          <a:prstGeom prst="star5">
            <a:avLst>
              <a:gd name="adj" fmla="val 16409"/>
              <a:gd name="hf" fmla="val 105146"/>
              <a:gd name="vf" fmla="val 11055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FB9F-F3AF-4852-8A08-A7DF988F0A49}"/>
              </a:ext>
            </a:extLst>
          </p:cNvPr>
          <p:cNvSpPr txBox="1"/>
          <p:nvPr/>
        </p:nvSpPr>
        <p:spPr>
          <a:xfrm>
            <a:off x="584538" y="1710891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Kickoff</a:t>
            </a:r>
          </a:p>
        </p:txBody>
      </p:sp>
    </p:spTree>
    <p:extLst>
      <p:ext uri="{BB962C8B-B14F-4D97-AF65-F5344CB8AC3E}">
        <p14:creationId xmlns:p14="http://schemas.microsoft.com/office/powerpoint/2010/main" val="161074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Objective and Solutions</a:t>
            </a:r>
            <a:endParaRPr dirty="0"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421105" y="1275348"/>
            <a:ext cx="11369842" cy="7576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indent="0" algn="ctr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sz="2400" b="1" dirty="0">
                <a:latin typeface="Arial"/>
                <a:cs typeface="Arial"/>
              </a:rPr>
              <a:t>Broad Objective: How can we reduce material planner efforts? </a:t>
            </a:r>
            <a:endParaRPr lang="en-US" sz="2400" b="1" dirty="0"/>
          </a:p>
        </p:txBody>
      </p:sp>
      <p:sp>
        <p:nvSpPr>
          <p:cNvPr id="4" name="Google Shape;99;p22">
            <a:extLst>
              <a:ext uri="{FF2B5EF4-FFF2-40B4-BE49-F238E27FC236}">
                <a16:creationId xmlns:a16="http://schemas.microsoft.com/office/drawing/2014/main" id="{B7F253A7-83BB-4E24-9218-B4C9995D1646}"/>
              </a:ext>
            </a:extLst>
          </p:cNvPr>
          <p:cNvSpPr txBox="1">
            <a:spLocks/>
          </p:cNvSpPr>
          <p:nvPr/>
        </p:nvSpPr>
        <p:spPr>
          <a:xfrm>
            <a:off x="421105" y="2219416"/>
            <a:ext cx="11369842" cy="39214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/>
              <a:t>The user dashboard can integrate all needed data and analysis into one location for the planner.</a:t>
            </a:r>
          </a:p>
          <a:p>
            <a:pPr marL="914400" lvl="1" indent="-342900">
              <a:buClr>
                <a:schemeClr val="dk1"/>
              </a:buClr>
              <a:buSzPts val="1800"/>
            </a:pPr>
            <a:r>
              <a:rPr lang="en-US" sz="1800" b="1" dirty="0"/>
              <a:t>Various widgets</a:t>
            </a:r>
          </a:p>
          <a:p>
            <a:pPr marL="1371600" lvl="2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Parts Ranking, Live Material Location during Transportation, KPIs like exceptions</a:t>
            </a:r>
          </a:p>
          <a:p>
            <a:pPr marL="1371600" lvl="2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Requires meetings with BMW to identify the KPIs of interest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Parts Health Status Model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Provide Key Performance Indicators (KPIs) on dashboard that could guide material planner to reduce their daily efforts.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/>
              <a:t>Recommend best practices for the material planner. </a:t>
            </a:r>
          </a:p>
          <a:p>
            <a:pPr marL="914400" lvl="1" indent="-342900">
              <a:buClr>
                <a:schemeClr val="dk1"/>
              </a:buClr>
              <a:buSzPts val="1800"/>
            </a:pPr>
            <a:r>
              <a:rPr lang="en-US" sz="1800" b="1" dirty="0"/>
              <a:t>Recommendation engine is one tool that is used to achieve this objective</a:t>
            </a:r>
          </a:p>
          <a:p>
            <a:pPr marL="457200"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571500" lvl="1" indent="0"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914400" lvl="1"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457200"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Dashboard</a:t>
            </a:r>
            <a:endParaRPr dirty="0"/>
          </a:p>
        </p:txBody>
      </p:sp>
      <p:sp>
        <p:nvSpPr>
          <p:cNvPr id="105" name="Google Shape;105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Provide Key Performance Indicator (KPIs) on dashboard that could guide material planner to reduce their daily efforts.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KPIs </a:t>
            </a:r>
          </a:p>
          <a:p>
            <a:pPr marL="914400" lvl="1" indent="-34290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000" b="1" dirty="0">
                <a:latin typeface="Arial"/>
                <a:cs typeface="Arial"/>
              </a:rPr>
              <a:t>Health Status (KPI # 1)</a:t>
            </a:r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Part Ranking (KPI # 2)</a:t>
            </a:r>
            <a:endParaRPr sz="2000" b="1" dirty="0"/>
          </a:p>
          <a:p>
            <a:pPr marL="457200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Questions to be investigated: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the KPIs for the material planner to reduce their daily efforts?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fields/columns in datasets to generate these KPIs? </a:t>
            </a:r>
            <a:endParaRPr lang="en-US" sz="2000" b="1" dirty="0"/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can be an Application logic/Algorithm to derive these KPIs?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use case scenarios/test cases scenarios to validate the results?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ct val="45454"/>
              <a:buNone/>
            </a:pPr>
            <a:r>
              <a:rPr lang="en-US" sz="3600" u="none" dirty="0"/>
              <a:t>Capturing Best Practices – Exception Handling</a:t>
            </a:r>
            <a:endParaRPr sz="3600"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342900">
              <a:lnSpc>
                <a:spcPct val="90000"/>
              </a:lnSpc>
              <a:spcBef>
                <a:spcPts val="500"/>
              </a:spcBef>
              <a:buSzPts val="1800"/>
            </a:pPr>
            <a:r>
              <a:rPr lang="en-US" sz="2000" b="1" dirty="0"/>
              <a:t>Material Planner spends a significant amount of his/her daily time in reviewing exception messages.</a:t>
            </a:r>
            <a:endParaRPr sz="2000" b="1" dirty="0"/>
          </a:p>
          <a:p>
            <a:pPr marL="457200" indent="-342900">
              <a:lnSpc>
                <a:spcPct val="90000"/>
              </a:lnSpc>
              <a:spcBef>
                <a:spcPts val="500"/>
              </a:spcBef>
              <a:buSzPts val="1800"/>
            </a:pPr>
            <a:r>
              <a:rPr lang="en-US" sz="2000" b="1" dirty="0"/>
              <a:t>Improve quality of decisions made by reducing  overall number of exceptions </a:t>
            </a:r>
            <a:endParaRPr sz="2000" b="1" dirty="0"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chemeClr val="dk1"/>
              </a:solidFill>
            </a:endParaRPr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652FF-3361-4CAA-8862-BA9FD824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8" b="2517"/>
          <a:stretch/>
        </p:blipFill>
        <p:spPr>
          <a:xfrm>
            <a:off x="421104" y="2855814"/>
            <a:ext cx="4355082" cy="2815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Google Shape;215;p28">
            <a:extLst>
              <a:ext uri="{FF2B5EF4-FFF2-40B4-BE49-F238E27FC236}">
                <a16:creationId xmlns:a16="http://schemas.microsoft.com/office/drawing/2014/main" id="{17A4EFFF-4661-4EFD-9DDD-6CE6679F62F0}"/>
              </a:ext>
            </a:extLst>
          </p:cNvPr>
          <p:cNvSpPr txBox="1">
            <a:spLocks/>
          </p:cNvSpPr>
          <p:nvPr/>
        </p:nvSpPr>
        <p:spPr>
          <a:xfrm>
            <a:off x="4844680" y="2650708"/>
            <a:ext cx="6803135" cy="2695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The team will investigate exception message related data to identify root causes of exceptions and recommendations for reducing the overall number.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During testing, feedback from material planners will be collected on how to address exceptions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98012E"/>
                </a:solidFill>
                <a:latin typeface="Arial"/>
                <a:cs typeface="Arial"/>
              </a:rPr>
              <a:t>Deliverable: Document detailing best practices for handling exception messages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Access to exception message data is required.</a:t>
            </a: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E218-F08B-41CE-84C3-A3789228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none" dirty="0"/>
              <a:t>Capturing Best Practices – Parts Ranking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009F-8FBE-4161-B62D-62965666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8"/>
            <a:ext cx="11369842" cy="186541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200" b="1" dirty="0"/>
              <a:t>Utilizing Markov Chain and historical data, this model will predict the likelihood of a part arriving early, on time, or late.</a:t>
            </a:r>
          </a:p>
          <a:p>
            <a:pPr>
              <a:lnSpc>
                <a:spcPct val="110000"/>
              </a:lnSpc>
            </a:pPr>
            <a:r>
              <a:rPr lang="en-US" sz="2200" b="1" dirty="0"/>
              <a:t>Improve quality of decisions by identifying root cause of underperforming parts and the cause for delays allowing planners to take early action to prevent this from happening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0BAB6-30CB-44E8-8376-3C395946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7" y="3717235"/>
            <a:ext cx="5103212" cy="2103614"/>
          </a:xfrm>
          <a:prstGeom prst="rect">
            <a:avLst/>
          </a:prstGeom>
        </p:spPr>
      </p:pic>
      <p:sp>
        <p:nvSpPr>
          <p:cNvPr id="5" name="Google Shape;215;p28">
            <a:extLst>
              <a:ext uri="{FF2B5EF4-FFF2-40B4-BE49-F238E27FC236}">
                <a16:creationId xmlns:a16="http://schemas.microsoft.com/office/drawing/2014/main" id="{C6E68CE7-AA1E-40D8-A6EE-134414064932}"/>
              </a:ext>
            </a:extLst>
          </p:cNvPr>
          <p:cNvSpPr txBox="1">
            <a:spLocks/>
          </p:cNvSpPr>
          <p:nvPr/>
        </p:nvSpPr>
        <p:spPr>
          <a:xfrm>
            <a:off x="5452492" y="2887077"/>
            <a:ext cx="6318403" cy="2695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/>
              <a:t>The team will investigate supplier and material related data to predict arrival times and identify root causes of delays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/>
              <a:t>During testing, feedback from material planners will be collected on how to address problems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98012E"/>
                </a:solidFill>
              </a:rPr>
              <a:t>Deliverable: Document detailing best practices for handling material delays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Access to historical shipping data is needed.</a:t>
            </a: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948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c274dbdf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dirty="0"/>
              <a:t>Material Planner Assistant</a:t>
            </a:r>
            <a:endParaRPr sz="3600" u="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BAA80-BD16-4BB0-BBC2-5492F66D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4B091B-3DD7-477F-A575-0F5EA0817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FE1CC5-983D-45A2-B40A-544037CD0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E333FD-3977-4FC6-BBDE-238525B6E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CDA078D-140E-4BCE-9F3E-ABA9B2876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8CD3AD6-7D6C-4E24-9D92-F86DEF461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9C92587-5AC1-47EB-8122-1430EB5C1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9A42-3F9B-4683-A3C7-13D5F47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User 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F7C9E-1BEC-416A-985A-2E74B6740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641593-D820-4B33-9883-877932D38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b="3310"/>
          <a:stretch/>
        </p:blipFill>
        <p:spPr>
          <a:xfrm>
            <a:off x="252219" y="875703"/>
            <a:ext cx="11791392" cy="5921137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14272D-FDFC-414D-BD8B-294AFCD44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2775"/>
          <a:stretch/>
        </p:blipFill>
        <p:spPr>
          <a:xfrm>
            <a:off x="252219" y="875703"/>
            <a:ext cx="11791392" cy="528936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AD4EF-2290-4194-9E11-0AE1F0A4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12369"/>
          <a:stretch/>
        </p:blipFill>
        <p:spPr>
          <a:xfrm>
            <a:off x="252219" y="875703"/>
            <a:ext cx="11791392" cy="528936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82D09998-1ED2-444F-8FA4-8E0E0A7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 b="5298"/>
          <a:stretch/>
        </p:blipFill>
        <p:spPr>
          <a:xfrm>
            <a:off x="252219" y="875703"/>
            <a:ext cx="11791392" cy="58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2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5E-55D1-4506-BF59-193801E5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88901"/>
            <a:ext cx="11023600" cy="86360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Task 1: Dashboard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DD5-A0B7-4462-A1AC-ADE911B4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52501"/>
            <a:ext cx="11468100" cy="566821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Duration: Jan - July 2022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Deliverable: Dashboard that integrate outputs from Parts Forecasting model and recommendation engine and other widgets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Aim: Refine and validate dashboard developed in Phase 1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Sub activities: 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Meet with BMW team and identify dashboard requirements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Identify suitable technology stack to develop dashboard (</a:t>
            </a:r>
            <a:r>
              <a:rPr lang="en-US" sz="1600" dirty="0" err="1"/>
              <a:t>PowerBI</a:t>
            </a:r>
            <a:r>
              <a:rPr lang="en-US" sz="16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Continuous development and feedback on widgets during operational meetings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Identify and finalize KPIs during operational meetings (continuous development/feedback)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Refine and validate dashboard developed in Phase 1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Deploy dashboard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Milestone: 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May 15, 2022 – dashboard ready for user testing and evaluation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July 31, 2022 – refined dashboard based on user testing</a:t>
            </a:r>
          </a:p>
        </p:txBody>
      </p:sp>
    </p:spTree>
    <p:extLst>
      <p:ext uri="{BB962C8B-B14F-4D97-AF65-F5344CB8AC3E}">
        <p14:creationId xmlns:p14="http://schemas.microsoft.com/office/powerpoint/2010/main" val="55258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FAAE-3C61-45E9-B88D-9973BFABE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- 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17B7C-4733-4C59-818A-1608DD714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27221"/>
            <a:ext cx="11369842" cy="4865521"/>
          </a:xfrm>
        </p:spPr>
        <p:txBody>
          <a:bodyPr/>
          <a:lstStyle/>
          <a:p>
            <a:r>
              <a:rPr lang="en-US" b="1" dirty="0"/>
              <a:t>Rapid Development &amp; Visualization</a:t>
            </a:r>
          </a:p>
          <a:p>
            <a:pPr lvl="1"/>
            <a:r>
              <a:rPr lang="en-US" dirty="0"/>
              <a:t>Power BI offers a wide range of visualizations (e.g., The range of visualizations includes </a:t>
            </a:r>
            <a:r>
              <a:rPr lang="en-US" dirty="0" err="1"/>
              <a:t>KPIs</a:t>
            </a:r>
            <a:r>
              <a:rPr lang="en-US" dirty="0"/>
              <a:t>, maps, charts, graphs, etc.).</a:t>
            </a:r>
          </a:p>
          <a:p>
            <a:pPr lvl="1"/>
            <a:r>
              <a:rPr lang="en-US" dirty="0"/>
              <a:t>Custom visuals are available on Microsoft marketplace. </a:t>
            </a:r>
          </a:p>
          <a:p>
            <a:r>
              <a:rPr lang="en-US" b="1" dirty="0"/>
              <a:t>Data Connectivity</a:t>
            </a:r>
          </a:p>
          <a:p>
            <a:pPr lvl="1"/>
            <a:r>
              <a:rPr lang="en-US" dirty="0"/>
              <a:t>User can import data from a wide range of data sources. </a:t>
            </a:r>
          </a:p>
          <a:p>
            <a:pPr lvl="1"/>
            <a:r>
              <a:rPr lang="en-US" dirty="0"/>
              <a:t>It offers data connectivity to data files (such as XML, JSON), Microsoft Excel, SQL Server databases, Azure sources, cloud-based sources, online services such as Google Analytics, Facebook, etc.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6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6A0CA-2335-4989-A224-340325FA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–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0BE52-A0C1-4AF6-986E-E019F607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Handling large data volumes</a:t>
            </a:r>
          </a:p>
          <a:p>
            <a:pPr lvl="1"/>
            <a:r>
              <a:rPr lang="en-IN" dirty="0"/>
              <a:t>Power BI has a limit of ingesting data at a time which is approximately 2 GBs of data. </a:t>
            </a:r>
          </a:p>
          <a:p>
            <a:pPr lvl="1"/>
            <a:r>
              <a:rPr lang="en-IN" dirty="0"/>
              <a:t>Users have reported that Power BI takes a little more than usual time or even hangs while processing millions of rows and columns of data.</a:t>
            </a:r>
          </a:p>
          <a:p>
            <a:pPr lvl="1"/>
            <a:endParaRPr lang="en-IN" dirty="0"/>
          </a:p>
          <a:p>
            <a:r>
              <a:rPr lang="en-IN" b="1" dirty="0"/>
              <a:t>Limited configurability of Visuals</a:t>
            </a:r>
          </a:p>
          <a:p>
            <a:pPr lvl="1"/>
            <a:r>
              <a:rPr lang="en-IN" dirty="0"/>
              <a:t>In most cases, you might not feel the need to configure and optimize visualizations in Power BI. </a:t>
            </a:r>
          </a:p>
          <a:p>
            <a:pPr lvl="1"/>
            <a:r>
              <a:rPr lang="en-IN" dirty="0"/>
              <a:t>But even if you do, </a:t>
            </a:r>
            <a:r>
              <a:rPr lang="en-IN" i="1" dirty="0"/>
              <a:t>Power BI does not provide many options to configure your visualizations as per your requirements.</a:t>
            </a:r>
            <a:r>
              <a:rPr lang="en-IN" dirty="0"/>
              <a:t> </a:t>
            </a:r>
          </a:p>
          <a:p>
            <a:pPr lvl="1"/>
            <a:r>
              <a:rPr lang="en-IN" dirty="0"/>
              <a:t>Thus, users have limited options for what they can change in visuals.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15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C67E-49C4-7444-AFD6-C6072284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9" y="233071"/>
            <a:ext cx="11369842" cy="850065"/>
          </a:xfrm>
        </p:spPr>
        <p:txBody>
          <a:bodyPr>
            <a:normAutofit/>
          </a:bodyPr>
          <a:lstStyle/>
          <a:p>
            <a:r>
              <a:rPr lang="en-US" sz="3600" u="none" dirty="0"/>
              <a:t>Health Score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14F1E-E1AF-1D4F-86D9-00788BA83520}"/>
              </a:ext>
            </a:extLst>
          </p:cNvPr>
          <p:cNvSpPr/>
          <p:nvPr/>
        </p:nvSpPr>
        <p:spPr>
          <a:xfrm>
            <a:off x="232214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Extract MD04 Data for specified material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E5161-2199-F146-B9D7-52AD1526742D}"/>
              </a:ext>
            </a:extLst>
          </p:cNvPr>
          <p:cNvSpPr/>
          <p:nvPr/>
        </p:nvSpPr>
        <p:spPr>
          <a:xfrm>
            <a:off x="2395378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Calculate average daily degradation of supply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205B5-E4D6-CB46-B96C-EFD2F25323BF}"/>
              </a:ext>
            </a:extLst>
          </p:cNvPr>
          <p:cNvSpPr/>
          <p:nvPr/>
        </p:nvSpPr>
        <p:spPr>
          <a:xfrm>
            <a:off x="4655063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Find ratio of stock to safety stock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278C08-E1E1-004A-A7AE-F6D62FB9C81F}"/>
              </a:ext>
            </a:extLst>
          </p:cNvPr>
          <p:cNvSpPr/>
          <p:nvPr/>
        </p:nvSpPr>
        <p:spPr>
          <a:xfrm>
            <a:off x="4624583" y="1083136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Repeat for following 10 days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5C94C7E-CB2E-CD4A-9ADF-10D5AFB2ACA3}"/>
              </a:ext>
            </a:extLst>
          </p:cNvPr>
          <p:cNvSpPr/>
          <p:nvPr/>
        </p:nvSpPr>
        <p:spPr>
          <a:xfrm>
            <a:off x="2298858" y="4862404"/>
            <a:ext cx="1717041" cy="105664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Predict </a:t>
            </a:r>
            <a:r>
              <a:rPr lang="en-US" b="1" dirty="0" err="1">
                <a:solidFill>
                  <a:sysClr val="windowText" lastClr="000000"/>
                </a:solidFill>
              </a:rPr>
              <a:t>DoS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Predefined Process 7">
            <a:extLst>
              <a:ext uri="{FF2B5EF4-FFF2-40B4-BE49-F238E27FC236}">
                <a16:creationId xmlns:a16="http://schemas.microsoft.com/office/drawing/2014/main" id="{DB7541FC-10A0-2749-A685-1358137E4479}"/>
              </a:ext>
            </a:extLst>
          </p:cNvPr>
          <p:cNvSpPr/>
          <p:nvPr/>
        </p:nvSpPr>
        <p:spPr>
          <a:xfrm>
            <a:off x="4558543" y="4857324"/>
            <a:ext cx="1717041" cy="1066800"/>
          </a:xfrm>
          <a:prstGeom prst="flowChartPredefined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Non-Linear Function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8AAF580-3090-CF4E-BEF1-914347C6EECF}"/>
              </a:ext>
            </a:extLst>
          </p:cNvPr>
          <p:cNvSpPr/>
          <p:nvPr/>
        </p:nvSpPr>
        <p:spPr>
          <a:xfrm>
            <a:off x="7172889" y="3252707"/>
            <a:ext cx="1842066" cy="883920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Calculate Health Status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15373-F5C5-D640-A0D2-6F59EA0E2A7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756214" y="3710970"/>
            <a:ext cx="6391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C463FA-634C-3C43-AA05-9B41BC068BA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19378" y="3710970"/>
            <a:ext cx="73568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C089F9-6FDA-AF46-8F42-FC9E9EE18DC6}"/>
              </a:ext>
            </a:extLst>
          </p:cNvPr>
          <p:cNvCxnSpPr>
            <a:stCxn id="5" idx="2"/>
          </p:cNvCxnSpPr>
          <p:nvPr/>
        </p:nvCxnSpPr>
        <p:spPr>
          <a:xfrm>
            <a:off x="3157378" y="4467890"/>
            <a:ext cx="1" cy="3945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CEAE30-BDEB-9F4B-B8DA-42A87B3C860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15899" y="5390724"/>
            <a:ext cx="54264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C823B-AB00-6E46-B141-2C9FF077FB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5417063" y="4467890"/>
            <a:ext cx="1" cy="3894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2A04E06-B9FF-7D41-BF03-8E77849A72C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275584" y="3694667"/>
            <a:ext cx="897305" cy="1696057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3F5271A-BBDF-5A47-9C6D-8522315A057B}"/>
              </a:ext>
            </a:extLst>
          </p:cNvPr>
          <p:cNvCxnSpPr>
            <a:stCxn id="9" idx="0"/>
            <a:endCxn id="4" idx="6"/>
          </p:cNvCxnSpPr>
          <p:nvPr/>
        </p:nvCxnSpPr>
        <p:spPr>
          <a:xfrm rot="16200000" flipV="1">
            <a:off x="6440328" y="1599112"/>
            <a:ext cx="1392331" cy="191485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8D66FF8-5584-924F-BC3C-60688586674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0800000" flipV="1">
            <a:off x="3157379" y="1860376"/>
            <a:ext cx="1467205" cy="109367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91350DE-9F0B-E140-84D1-FB35C59AA3C1}"/>
              </a:ext>
            </a:extLst>
          </p:cNvPr>
          <p:cNvSpPr/>
          <p:nvPr/>
        </p:nvSpPr>
        <p:spPr>
          <a:xfrm>
            <a:off x="9377680" y="610390"/>
            <a:ext cx="2582106" cy="2499969"/>
          </a:xfrm>
          <a:prstGeom prst="rect">
            <a:avLst/>
          </a:prstGeom>
          <a:solidFill>
            <a:schemeClr val="bg2">
              <a:alpha val="90000"/>
            </a:schemeClr>
          </a:solidFill>
          <a:ln w="38100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1261" tIns="211261" rIns="211261" bIns="211261" numCol="1" spcCol="1270" anchor="t" anchorCtr="0">
            <a:noAutofit/>
          </a:bodyPr>
          <a:lstStyle/>
          <a:p>
            <a:pPr marL="0" lvl="1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u="sng" dirty="0">
                <a:latin typeface="Calibri" panose="020F0502020204030204" pitchFamily="34" charset="0"/>
                <a:cs typeface="Times New Roman" panose="02020603050405020304" pitchFamily="18" charset="0"/>
              </a:rPr>
              <a:t>Phase 2</a:t>
            </a: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Calibri" panose="020F0502020204030204" pitchFamily="34" charset="0"/>
                <a:cs typeface="Times New Roman" panose="02020603050405020304" pitchFamily="18" charset="0"/>
              </a:rPr>
              <a:t>Additional data fields explored</a:t>
            </a: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Enhanced with  machine learning techniques</a:t>
            </a:r>
            <a:endParaRPr lang="en-US" b="1" kern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Further validation and refinement</a:t>
            </a:r>
            <a:endParaRPr lang="en-US" b="1" kern="1200" dirty="0"/>
          </a:p>
        </p:txBody>
      </p:sp>
    </p:spTree>
    <p:extLst>
      <p:ext uri="{BB962C8B-B14F-4D97-AF65-F5344CB8AC3E}">
        <p14:creationId xmlns:p14="http://schemas.microsoft.com/office/powerpoint/2010/main" val="370560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B1A74-71AB-44EC-B80A-6865873E7CA1}"/>
              </a:ext>
            </a:extLst>
          </p:cNvPr>
          <p:cNvCxnSpPr>
            <a:cxnSpLocks/>
          </p:cNvCxnSpPr>
          <p:nvPr/>
        </p:nvCxnSpPr>
        <p:spPr>
          <a:xfrm flipV="1">
            <a:off x="7320007" y="2581868"/>
            <a:ext cx="315560" cy="1057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D58FC0-2EB7-4A5B-96D8-688BC87B01CB}"/>
              </a:ext>
            </a:extLst>
          </p:cNvPr>
          <p:cNvCxnSpPr>
            <a:cxnSpLocks/>
          </p:cNvCxnSpPr>
          <p:nvPr/>
        </p:nvCxnSpPr>
        <p:spPr>
          <a:xfrm>
            <a:off x="7320007" y="5221035"/>
            <a:ext cx="315560" cy="10436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F0F5256-D6AA-4C67-82C2-B884012D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Ranking Algorithm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1FDF5-973E-4E75-A165-9D0A0F21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6AF0-2C31-42CD-9E38-2BD4B2CA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" y="3639454"/>
            <a:ext cx="7029450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83512-22C8-4812-ABA4-150E8F7A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67" y="2606753"/>
            <a:ext cx="4386230" cy="363702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C214AB-00E0-459F-8FBE-8D4E41134B9E}"/>
              </a:ext>
            </a:extLst>
          </p:cNvPr>
          <p:cNvSpPr/>
          <p:nvPr/>
        </p:nvSpPr>
        <p:spPr>
          <a:xfrm>
            <a:off x="6678065" y="3639454"/>
            <a:ext cx="641942" cy="1571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BDC479-91D1-4880-BA91-27B605867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10575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Based on historical data, we will be able to calculate the probability that an order will be early or late and by how many days for the next delivery.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3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5914-9572-4CF5-8F8B-85ECA3137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– Process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AF5E2-763E-48B8-A149-330F2EA7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94" y="1386339"/>
            <a:ext cx="11188753" cy="45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522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5E-55D1-4506-BF59-193801E5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88901"/>
            <a:ext cx="11023600" cy="86360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Task 2: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DD5-A0B7-4462-A1AC-ADE911B4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52501"/>
            <a:ext cx="11468100" cy="52244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Duration: Jan - July 2022 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Deliverable: Parts (health score) model ready to be integrated into AI MPA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Aim: Refine, test and validate parts forecasting model developed in Phase 1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Sub activities: (preliminary list)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Test and validate with historical data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Investigate other data sources (location data, etc.)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Investigate time series ML techniques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Deployment of forecasting model API 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Refine model as needed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Milestone 1: May 15, 2022; model for initial user testing/feedback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Milestone 2: July 31, 2022; Refined and validated forecasting model based on user feedback</a:t>
            </a:r>
          </a:p>
          <a:p>
            <a:pPr>
              <a:lnSpc>
                <a:spcPct val="12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5322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7"/>
          <p:cNvCxnSpPr>
            <a:cxnSpLocks/>
          </p:cNvCxnSpPr>
          <p:nvPr/>
        </p:nvCxnSpPr>
        <p:spPr>
          <a:xfrm>
            <a:off x="2086248" y="3761775"/>
            <a:ext cx="5145839" cy="1379111"/>
          </a:xfrm>
          <a:prstGeom prst="curvedConnector3">
            <a:avLst>
              <a:gd name="adj1" fmla="val 58183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411079" y="64754"/>
            <a:ext cx="11369842" cy="8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Decision Tree for KPIs</a:t>
            </a:r>
            <a:endParaRPr dirty="0"/>
          </a:p>
        </p:txBody>
      </p:sp>
      <p:cxnSp>
        <p:nvCxnSpPr>
          <p:cNvPr id="191" name="Google Shape;191;p27"/>
          <p:cNvCxnSpPr>
            <a:cxnSpLocks/>
            <a:stCxn id="44" idx="3"/>
          </p:cNvCxnSpPr>
          <p:nvPr/>
        </p:nvCxnSpPr>
        <p:spPr>
          <a:xfrm>
            <a:off x="7714777" y="2721543"/>
            <a:ext cx="398162" cy="267498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27"/>
          <p:cNvCxnSpPr>
            <a:cxnSpLocks/>
            <a:stCxn id="43" idx="3"/>
            <a:endCxn id="39" idx="1"/>
          </p:cNvCxnSpPr>
          <p:nvPr/>
        </p:nvCxnSpPr>
        <p:spPr>
          <a:xfrm>
            <a:off x="7699349" y="2018196"/>
            <a:ext cx="413590" cy="855733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27"/>
          <p:cNvCxnSpPr>
            <a:cxnSpLocks/>
            <a:stCxn id="41" idx="3"/>
          </p:cNvCxnSpPr>
          <p:nvPr/>
        </p:nvCxnSpPr>
        <p:spPr>
          <a:xfrm>
            <a:off x="7699349" y="1198496"/>
            <a:ext cx="511201" cy="1490767"/>
          </a:xfrm>
          <a:prstGeom prst="curvedConnector2">
            <a:avLst/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4" name="Google Shape;194;p27"/>
          <p:cNvCxnSpPr>
            <a:cxnSpLocks/>
            <a:stCxn id="39" idx="3"/>
            <a:endCxn id="55" idx="1"/>
          </p:cNvCxnSpPr>
          <p:nvPr/>
        </p:nvCxnSpPr>
        <p:spPr>
          <a:xfrm>
            <a:off x="8752973" y="2873929"/>
            <a:ext cx="758192" cy="577004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195" name="Google Shape;195;p27"/>
          <p:cNvGraphicFramePr/>
          <p:nvPr>
            <p:extLst>
              <p:ext uri="{D42A27DB-BD31-4B8C-83A1-F6EECF244321}">
                <p14:modId xmlns:p14="http://schemas.microsoft.com/office/powerpoint/2010/main" val="2417341621"/>
              </p:ext>
            </p:extLst>
          </p:nvPr>
        </p:nvGraphicFramePr>
        <p:xfrm>
          <a:off x="140481" y="2850952"/>
          <a:ext cx="1925975" cy="2323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Material Config.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Safety Stock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Planning Time Fence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Safety Time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Planning Calendar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7" name="Google Shape;197;p27"/>
          <p:cNvCxnSpPr>
            <a:cxnSpLocks/>
          </p:cNvCxnSpPr>
          <p:nvPr/>
        </p:nvCxnSpPr>
        <p:spPr>
          <a:xfrm>
            <a:off x="4473631" y="3135287"/>
            <a:ext cx="2758438" cy="1822353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608" y="2026806"/>
            <a:ext cx="1193378" cy="10184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7"/>
          <p:cNvGraphicFramePr/>
          <p:nvPr>
            <p:extLst>
              <p:ext uri="{D42A27DB-BD31-4B8C-83A1-F6EECF244321}">
                <p14:modId xmlns:p14="http://schemas.microsoft.com/office/powerpoint/2010/main" val="4118617998"/>
              </p:ext>
            </p:extLst>
          </p:nvPr>
        </p:nvGraphicFramePr>
        <p:xfrm>
          <a:off x="2216245" y="4669746"/>
          <a:ext cx="2743669" cy="2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Material Transaction (MD04)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Demand Date 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MRP Element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Change Qty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Total Qty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2" name="Google Shape;202;p27"/>
          <p:cNvCxnSpPr>
            <a:cxnSpLocks/>
          </p:cNvCxnSpPr>
          <p:nvPr/>
        </p:nvCxnSpPr>
        <p:spPr>
          <a:xfrm flipV="1">
            <a:off x="4979706" y="5292435"/>
            <a:ext cx="2252363" cy="299625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graphicFrame>
        <p:nvGraphicFramePr>
          <p:cNvPr id="203" name="Google Shape;203;p27"/>
          <p:cNvGraphicFramePr/>
          <p:nvPr>
            <p:extLst>
              <p:ext uri="{D42A27DB-BD31-4B8C-83A1-F6EECF244321}">
                <p14:modId xmlns:p14="http://schemas.microsoft.com/office/powerpoint/2010/main" val="4095845494"/>
              </p:ext>
            </p:extLst>
          </p:nvPr>
        </p:nvGraphicFramePr>
        <p:xfrm>
          <a:off x="261058" y="1113115"/>
          <a:ext cx="1825190" cy="11824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Exception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Exception ID (PK)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Exception Msg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6" name="Google Shape;206;p27"/>
          <p:cNvCxnSpPr/>
          <p:nvPr/>
        </p:nvCxnSpPr>
        <p:spPr>
          <a:xfrm rot="10800000" flipH="1">
            <a:off x="8826486" y="5065581"/>
            <a:ext cx="385500" cy="75300"/>
          </a:xfrm>
          <a:prstGeom prst="curvedConnector3">
            <a:avLst>
              <a:gd name="adj1" fmla="val 50002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11107986" y="2475012"/>
            <a:ext cx="11616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 # 1</a:t>
            </a:r>
            <a:endParaRPr b="1" dirty="0"/>
          </a:p>
        </p:txBody>
      </p:sp>
      <p:sp>
        <p:nvSpPr>
          <p:cNvPr id="209" name="Google Shape;209;p27"/>
          <p:cNvSpPr txBox="1"/>
          <p:nvPr/>
        </p:nvSpPr>
        <p:spPr>
          <a:xfrm>
            <a:off x="10867574" y="4512266"/>
            <a:ext cx="10223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 # 2</a:t>
            </a:r>
            <a:endParaRPr b="1" dirty="0"/>
          </a:p>
        </p:txBody>
      </p:sp>
      <p:graphicFrame>
        <p:nvGraphicFramePr>
          <p:cNvPr id="184" name="Google Shape;184;p27"/>
          <p:cNvGraphicFramePr/>
          <p:nvPr>
            <p:extLst>
              <p:ext uri="{D42A27DB-BD31-4B8C-83A1-F6EECF244321}">
                <p14:modId xmlns:p14="http://schemas.microsoft.com/office/powerpoint/2010/main" val="4012881324"/>
              </p:ext>
            </p:extLst>
          </p:nvPr>
        </p:nvGraphicFramePr>
        <p:xfrm>
          <a:off x="2537881" y="782214"/>
          <a:ext cx="1935750" cy="3672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3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Supply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Purchase Order #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Trailer ID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Source of Shipment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 err="1">
                          <a:solidFill>
                            <a:schemeClr val="tx1"/>
                          </a:solidFill>
                        </a:rPr>
                        <a:t>Dest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. of Shipment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ETA to </a:t>
                      </a:r>
                      <a:r>
                        <a:rPr lang="en-US" sz="1600" b="1" u="none" strike="noStrike" cap="none" dirty="0" err="1">
                          <a:solidFill>
                            <a:schemeClr val="tx1"/>
                          </a:solidFill>
                        </a:rPr>
                        <a:t>Dest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Supply TS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Weather</a:t>
                      </a:r>
                      <a:endParaRPr sz="1600" b="1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Traffic</a:t>
                      </a:r>
                      <a:endParaRPr sz="1600" b="1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AD5D8D7-5924-46C3-8DA4-148E2601D06B}"/>
              </a:ext>
            </a:extLst>
          </p:cNvPr>
          <p:cNvSpPr/>
          <p:nvPr/>
        </p:nvSpPr>
        <p:spPr>
          <a:xfrm>
            <a:off x="4774055" y="1831290"/>
            <a:ext cx="640034" cy="4010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C834C-34C0-4AAD-84C8-C6F684F153F4}"/>
              </a:ext>
            </a:extLst>
          </p:cNvPr>
          <p:cNvSpPr/>
          <p:nvPr/>
        </p:nvSpPr>
        <p:spPr>
          <a:xfrm>
            <a:off x="8112939" y="2673395"/>
            <a:ext cx="640034" cy="4010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62FE20-CCBD-49EC-872C-45375C22A947}"/>
              </a:ext>
            </a:extLst>
          </p:cNvPr>
          <p:cNvSpPr/>
          <p:nvPr/>
        </p:nvSpPr>
        <p:spPr>
          <a:xfrm>
            <a:off x="7248160" y="4819533"/>
            <a:ext cx="1594401" cy="6312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Part Ranking Algorithm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FB3B61-1512-48EA-9C93-97B0FCB2935F}"/>
              </a:ext>
            </a:extLst>
          </p:cNvPr>
          <p:cNvSpPr/>
          <p:nvPr/>
        </p:nvSpPr>
        <p:spPr>
          <a:xfrm>
            <a:off x="5699085" y="882850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Stock DoS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in Days)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EB1B2A-EC1F-40DE-AC69-044D1844DF98}"/>
              </a:ext>
            </a:extLst>
          </p:cNvPr>
          <p:cNvSpPr/>
          <p:nvPr/>
        </p:nvSpPr>
        <p:spPr>
          <a:xfrm>
            <a:off x="5699085" y="1702550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Receipt DoS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in Days)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EA344C-0517-4FD2-B487-90DD093A9BCD}"/>
              </a:ext>
            </a:extLst>
          </p:cNvPr>
          <p:cNvSpPr/>
          <p:nvPr/>
        </p:nvSpPr>
        <p:spPr>
          <a:xfrm>
            <a:off x="5714513" y="2538329"/>
            <a:ext cx="2000264" cy="36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AABE8D-86A4-41EE-A1CF-FACB70125C69}"/>
              </a:ext>
            </a:extLst>
          </p:cNvPr>
          <p:cNvSpPr/>
          <p:nvPr/>
        </p:nvSpPr>
        <p:spPr>
          <a:xfrm>
            <a:off x="9642559" y="209370"/>
            <a:ext cx="2247400" cy="860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Algorithm, Application Logic, Rulesets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6CCB51-A38A-47E7-BF5D-C8CA6DD040D8}"/>
              </a:ext>
            </a:extLst>
          </p:cNvPr>
          <p:cNvSpPr/>
          <p:nvPr/>
        </p:nvSpPr>
        <p:spPr>
          <a:xfrm>
            <a:off x="9511165" y="3135287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Health Status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0-100)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B97442-8F1C-4E18-97E8-45784C8E4484}"/>
              </a:ext>
            </a:extLst>
          </p:cNvPr>
          <p:cNvSpPr/>
          <p:nvPr/>
        </p:nvSpPr>
        <p:spPr>
          <a:xfrm>
            <a:off x="9257951" y="4881557"/>
            <a:ext cx="2000264" cy="36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Part Ranking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D34B8-2657-4E72-8E2D-74E949A91B6A}"/>
              </a:ext>
            </a:extLst>
          </p:cNvPr>
          <p:cNvSpPr txBox="1"/>
          <p:nvPr/>
        </p:nvSpPr>
        <p:spPr>
          <a:xfrm>
            <a:off x="5280534" y="5921419"/>
            <a:ext cx="286822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Data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FF"/>
                </a:solidFill>
              </a:rPr>
              <a:t>No Issues in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Data is Accessible but Questions 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</a:rPr>
              <a:t>Data Not Available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5E-55D1-4506-BF59-193801E5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88901"/>
            <a:ext cx="11023600" cy="86360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Task 3: Use Case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DD5-A0B7-4462-A1AC-ADE911B4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52501"/>
            <a:ext cx="11468100" cy="522446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/>
              <a:t>Duration: Jan - July 2022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Deliverable: Documentation of Best Practices for Part Delays and Exception Handling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Aim: Refine, test and validate parts forecasting model developed in Phase 1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Sub activities: (preliminary list)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Data analysis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Exception handling root cause analysis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Parts ranking Markov chain model refinement and validation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Implementation into dashboard</a:t>
            </a:r>
          </a:p>
          <a:p>
            <a:pPr lvl="1">
              <a:lnSpc>
                <a:spcPct val="120000"/>
              </a:lnSpc>
            </a:pPr>
            <a:r>
              <a:rPr lang="en-US" sz="1600" dirty="0"/>
              <a:t>Document best practices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Milestone 1: May 15, 2022; Ready for user testing/feedback</a:t>
            </a:r>
          </a:p>
          <a:p>
            <a:pPr>
              <a:lnSpc>
                <a:spcPct val="120000"/>
              </a:lnSpc>
            </a:pPr>
            <a:r>
              <a:rPr lang="en-US" sz="1600" b="1" dirty="0"/>
              <a:t>Milestone 2: July 31, 2022; Documentation of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26118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6379401-8A05-4532-99E4-B533B900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Needed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9C84B93-D000-4739-99A6-026AA5AB18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909082"/>
              </p:ext>
            </p:extLst>
          </p:nvPr>
        </p:nvGraphicFramePr>
        <p:xfrm>
          <a:off x="420688" y="1274763"/>
          <a:ext cx="11369675" cy="455028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014168">
                  <a:extLst>
                    <a:ext uri="{9D8B030D-6E8A-4147-A177-3AD203B41FA5}">
                      <a16:colId xmlns:a16="http://schemas.microsoft.com/office/drawing/2014/main" val="377449393"/>
                    </a:ext>
                  </a:extLst>
                </a:gridCol>
                <a:gridCol w="2264735">
                  <a:extLst>
                    <a:ext uri="{9D8B030D-6E8A-4147-A177-3AD203B41FA5}">
                      <a16:colId xmlns:a16="http://schemas.microsoft.com/office/drawing/2014/main" val="14028966"/>
                    </a:ext>
                  </a:extLst>
                </a:gridCol>
                <a:gridCol w="2466753">
                  <a:extLst>
                    <a:ext uri="{9D8B030D-6E8A-4147-A177-3AD203B41FA5}">
                      <a16:colId xmlns:a16="http://schemas.microsoft.com/office/drawing/2014/main" val="1549315952"/>
                    </a:ext>
                  </a:extLst>
                </a:gridCol>
                <a:gridCol w="2350084">
                  <a:extLst>
                    <a:ext uri="{9D8B030D-6E8A-4147-A177-3AD203B41FA5}">
                      <a16:colId xmlns:a16="http://schemas.microsoft.com/office/drawing/2014/main" val="2707144374"/>
                    </a:ext>
                  </a:extLst>
                </a:gridCol>
                <a:gridCol w="2273935">
                  <a:extLst>
                    <a:ext uri="{9D8B030D-6E8A-4147-A177-3AD203B41FA5}">
                      <a16:colId xmlns:a16="http://schemas.microsoft.com/office/drawing/2014/main" val="25945761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Task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Resource Needed from BMW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Resource Needed from Fraunhofer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Resource Needed from USC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Date by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942343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Dashboard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20000"/>
                        </a:lnSpc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KPIs (e.g., health score, exception manager. etc.) to be developed into dashboard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861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Suitable datasets to develop KPIs</a:t>
                      </a:r>
                    </a:p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9825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Recommendation engine APIs to be called from Dashboard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7971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Database APIs/Database server to extract data from BMW cloud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00963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Parts Forecasting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Suitable datasets and APIs (e.g., part delivery location etc.)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216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Deployment plan to deploy our Forecasting 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7137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Establish database to capture material planner feedback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45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651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2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5AF93B-F975-47E0-838D-949A8EC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918E33-1A02-48F7-AD54-9047B91E3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8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E72-1A62-453B-A8F6-40A02FF8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</a:t>
            </a:r>
            <a:r>
              <a:rPr lang="en-US" dirty="0"/>
              <a:t> </a:t>
            </a:r>
            <a:r>
              <a:rPr lang="en-US" sz="3600" dirty="0"/>
              <a:t>Statement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44F75-0CBE-45AD-9A09-AE6F6BB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9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37E9EB-5FAD-4A30-BC9D-1249878DE04F}"/>
              </a:ext>
            </a:extLst>
          </p:cNvPr>
          <p:cNvSpPr/>
          <p:nvPr/>
        </p:nvSpPr>
        <p:spPr>
          <a:xfrm>
            <a:off x="386471" y="1612233"/>
            <a:ext cx="11139782" cy="1985210"/>
          </a:xfrm>
          <a:custGeom>
            <a:avLst/>
            <a:gdLst>
              <a:gd name="connsiteX0" fmla="*/ 0 w 2777367"/>
              <a:gd name="connsiteY0" fmla="*/ 0 h 2854800"/>
              <a:gd name="connsiteX1" fmla="*/ 2777367 w 2777367"/>
              <a:gd name="connsiteY1" fmla="*/ 0 h 2854800"/>
              <a:gd name="connsiteX2" fmla="*/ 2777367 w 2777367"/>
              <a:gd name="connsiteY2" fmla="*/ 2854800 h 2854800"/>
              <a:gd name="connsiteX3" fmla="*/ 0 w 2777367"/>
              <a:gd name="connsiteY3" fmla="*/ 2854800 h 2854800"/>
              <a:gd name="connsiteX4" fmla="*/ 0 w 2777367"/>
              <a:gd name="connsiteY4" fmla="*/ 0 h 28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2854800">
                <a:moveTo>
                  <a:pt x="0" y="0"/>
                </a:moveTo>
                <a:lnTo>
                  <a:pt x="2777367" y="0"/>
                </a:lnTo>
                <a:lnTo>
                  <a:pt x="2777367" y="2854800"/>
                </a:lnTo>
                <a:lnTo>
                  <a:pt x="0" y="2854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b" anchorCtr="0">
            <a:noAutofit/>
          </a:bodyPr>
          <a:lstStyle/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BMW assembly processes integrate thousands of parts, sourced from a wide variety of suppliers, located around the world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these parts fail to arrive on time, costly delays and work stoppages follow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Requires monitoring that is done manually by highly experienced supply chain professionals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Tedious and expensive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AD8B53-A859-46EF-AE25-257FD94D950E}"/>
              </a:ext>
            </a:extLst>
          </p:cNvPr>
          <p:cNvSpPr/>
          <p:nvPr/>
        </p:nvSpPr>
        <p:spPr>
          <a:xfrm>
            <a:off x="754692" y="1330346"/>
            <a:ext cx="7891255" cy="563771"/>
          </a:xfrm>
          <a:custGeom>
            <a:avLst/>
            <a:gdLst>
              <a:gd name="connsiteX0" fmla="*/ 0 w 2777367"/>
              <a:gd name="connsiteY0" fmla="*/ 0 h 1110946"/>
              <a:gd name="connsiteX1" fmla="*/ 2777367 w 2777367"/>
              <a:gd name="connsiteY1" fmla="*/ 0 h 1110946"/>
              <a:gd name="connsiteX2" fmla="*/ 2777367 w 2777367"/>
              <a:gd name="connsiteY2" fmla="*/ 1110946 h 1110946"/>
              <a:gd name="connsiteX3" fmla="*/ 0 w 2777367"/>
              <a:gd name="connsiteY3" fmla="*/ 1110946 h 1110946"/>
              <a:gd name="connsiteX4" fmla="*/ 0 w 2777367"/>
              <a:gd name="connsiteY4" fmla="*/ 0 h 1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1110946">
                <a:moveTo>
                  <a:pt x="0" y="0"/>
                </a:moveTo>
                <a:lnTo>
                  <a:pt x="2777367" y="0"/>
                </a:lnTo>
                <a:lnTo>
                  <a:pt x="2777367" y="1110946"/>
                </a:lnTo>
                <a:lnTo>
                  <a:pt x="0" y="11109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/>
              <a:buNone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62CA7C-69AB-4D8D-B841-1CAB1530F7C3}"/>
              </a:ext>
            </a:extLst>
          </p:cNvPr>
          <p:cNvSpPr/>
          <p:nvPr/>
        </p:nvSpPr>
        <p:spPr>
          <a:xfrm>
            <a:off x="421105" y="4332436"/>
            <a:ext cx="11139782" cy="1814391"/>
          </a:xfrm>
          <a:custGeom>
            <a:avLst/>
            <a:gdLst>
              <a:gd name="connsiteX0" fmla="*/ 0 w 2777367"/>
              <a:gd name="connsiteY0" fmla="*/ 0 h 2854800"/>
              <a:gd name="connsiteX1" fmla="*/ 2777367 w 2777367"/>
              <a:gd name="connsiteY1" fmla="*/ 0 h 2854800"/>
              <a:gd name="connsiteX2" fmla="*/ 2777367 w 2777367"/>
              <a:gd name="connsiteY2" fmla="*/ 2854800 h 2854800"/>
              <a:gd name="connsiteX3" fmla="*/ 0 w 2777367"/>
              <a:gd name="connsiteY3" fmla="*/ 2854800 h 2854800"/>
              <a:gd name="connsiteX4" fmla="*/ 0 w 2777367"/>
              <a:gd name="connsiteY4" fmla="*/ 0 h 28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2854800">
                <a:moveTo>
                  <a:pt x="0" y="0"/>
                </a:moveTo>
                <a:lnTo>
                  <a:pt x="2777367" y="0"/>
                </a:lnTo>
                <a:lnTo>
                  <a:pt x="2777367" y="2854800"/>
                </a:lnTo>
                <a:lnTo>
                  <a:pt x="0" y="2854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b" anchorCtr="0">
            <a:noAutofit/>
          </a:bodyPr>
          <a:lstStyle/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Improved data-driven algorithms, systems and processes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Capture, analyze and exploit datasets to enable optimized and proactive materials control, optimize specialized human expertise, and reduce line stoppages due to missing parts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Scalable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EC70D5-5D44-4EEC-BA2A-691FCF80DD13}"/>
              </a:ext>
            </a:extLst>
          </p:cNvPr>
          <p:cNvSpPr/>
          <p:nvPr/>
        </p:nvSpPr>
        <p:spPr>
          <a:xfrm>
            <a:off x="754691" y="4050550"/>
            <a:ext cx="7891255" cy="563771"/>
          </a:xfrm>
          <a:custGeom>
            <a:avLst/>
            <a:gdLst>
              <a:gd name="connsiteX0" fmla="*/ 0 w 2777367"/>
              <a:gd name="connsiteY0" fmla="*/ 0 h 1110946"/>
              <a:gd name="connsiteX1" fmla="*/ 2777367 w 2777367"/>
              <a:gd name="connsiteY1" fmla="*/ 0 h 1110946"/>
              <a:gd name="connsiteX2" fmla="*/ 2777367 w 2777367"/>
              <a:gd name="connsiteY2" fmla="*/ 1110946 h 1110946"/>
              <a:gd name="connsiteX3" fmla="*/ 0 w 2777367"/>
              <a:gd name="connsiteY3" fmla="*/ 1110946 h 1110946"/>
              <a:gd name="connsiteX4" fmla="*/ 0 w 2777367"/>
              <a:gd name="connsiteY4" fmla="*/ 0 h 1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1110946">
                <a:moveTo>
                  <a:pt x="0" y="0"/>
                </a:moveTo>
                <a:lnTo>
                  <a:pt x="2777367" y="0"/>
                </a:lnTo>
                <a:lnTo>
                  <a:pt x="2777367" y="1110946"/>
                </a:lnTo>
                <a:lnTo>
                  <a:pt x="0" y="11109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/>
              <a:buNone/>
            </a:pPr>
            <a:r>
              <a:rPr kumimoji="0" lang="en-US" sz="1600" b="1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16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14634"/>
      </p:ext>
    </p:extLst>
  </p:cSld>
  <p:clrMapOvr>
    <a:masterClrMapping/>
  </p:clrMapOvr>
</p:sld>
</file>

<file path=ppt/theme/theme1.xml><?xml version="1.0" encoding="utf-8"?>
<a:theme xmlns:a="http://schemas.openxmlformats.org/drawingml/2006/main" name="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568DD55000B4ABF9207FE11AE5AAE" ma:contentTypeVersion="14" ma:contentTypeDescription="Create a new document." ma:contentTypeScope="" ma:versionID="465b9810668ee5175dfb92f773b0b498">
  <xsd:schema xmlns:xsd="http://www.w3.org/2001/XMLSchema" xmlns:xs="http://www.w3.org/2001/XMLSchema" xmlns:p="http://schemas.microsoft.com/office/2006/metadata/properties" xmlns:ns3="7747d6f2-f41e-49be-b419-83bb4bc5000c" xmlns:ns4="814f9edf-3547-4c73-aa70-98ddb4902186" targetNamespace="http://schemas.microsoft.com/office/2006/metadata/properties" ma:root="true" ma:fieldsID="c9dfccad9315cdf5b950b95decf5be2f" ns3:_="" ns4:_="">
    <xsd:import namespace="7747d6f2-f41e-49be-b419-83bb4bc5000c"/>
    <xsd:import namespace="814f9edf-3547-4c73-aa70-98ddb4902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7d6f2-f41e-49be-b419-83bb4bc50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f9edf-3547-4c73-aa70-98ddb490218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0CFC4D-448F-4A5A-9E0D-DCBED31BE6C2}">
  <ds:schemaRefs>
    <ds:schemaRef ds:uri="7747d6f2-f41e-49be-b419-83bb4bc5000c"/>
    <ds:schemaRef ds:uri="814f9edf-3547-4c73-aa70-98ddb49021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F5A24D-0BD6-44E3-B5EC-D3A6CADFFD37}">
  <ds:schemaRefs>
    <ds:schemaRef ds:uri="814f9edf-3547-4c73-aa70-98ddb4902186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7747d6f2-f41e-49be-b419-83bb4bc5000c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D3F34528-B069-494A-9971-082F17F63C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Week_of_3_8_Refined_Roadmap_Update</Template>
  <TotalTime>7579</TotalTime>
  <Words>1845</Words>
  <Application>Microsoft Office PowerPoint</Application>
  <PresentationFormat>Widescreen</PresentationFormat>
  <Paragraphs>304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Week_of_3_8_Refined_Roadmap_Update</vt:lpstr>
      <vt:lpstr>Custom Design</vt:lpstr>
      <vt:lpstr>Week_of_3_8_Refined_Roadmap_Update</vt:lpstr>
      <vt:lpstr>1_Week_of_3_8_Refined_Roadmap_Update</vt:lpstr>
      <vt:lpstr>Proactive and Automated Control for BMW</vt:lpstr>
      <vt:lpstr>Task 1: Dashboard Development</vt:lpstr>
      <vt:lpstr>Power BI – Process Flow</vt:lpstr>
      <vt:lpstr>Task 2: Forecasting Model</vt:lpstr>
      <vt:lpstr>Decision Tree for KPIs</vt:lpstr>
      <vt:lpstr>Task 3: Use Case Development</vt:lpstr>
      <vt:lpstr>Resources Needed</vt:lpstr>
      <vt:lpstr>Supporting Materials</vt:lpstr>
      <vt:lpstr>Problem Statement</vt:lpstr>
      <vt:lpstr>Statement of Work from Proposal</vt:lpstr>
      <vt:lpstr>Tasks/Deliverables Listed in Proposal – Phase 1</vt:lpstr>
      <vt:lpstr>Tasks/Deliverables Listed in Proposal – Phase 2</vt:lpstr>
      <vt:lpstr>Initial Timeline</vt:lpstr>
      <vt:lpstr>Objective and Solutions</vt:lpstr>
      <vt:lpstr>Dashboard</vt:lpstr>
      <vt:lpstr>Capturing Best Practices – Exception Handling</vt:lpstr>
      <vt:lpstr>Capturing Best Practices – Parts Ranking</vt:lpstr>
      <vt:lpstr>Material Planner Assistant</vt:lpstr>
      <vt:lpstr>User Dashboards</vt:lpstr>
      <vt:lpstr>Power BI - Pros</vt:lpstr>
      <vt:lpstr>Power BI – Cons</vt:lpstr>
      <vt:lpstr>Health Score Model</vt:lpstr>
      <vt:lpstr>Part Ranking Algorithm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BARNETT, EVAN A</dc:creator>
  <cp:lastModifiedBy>Matthews, Rhea</cp:lastModifiedBy>
  <cp:revision>9</cp:revision>
  <cp:lastPrinted>2021-07-19T16:04:10Z</cp:lastPrinted>
  <dcterms:created xsi:type="dcterms:W3CDTF">2021-03-15T17:04:38Z</dcterms:created>
  <dcterms:modified xsi:type="dcterms:W3CDTF">2022-02-25T18:24:10Z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0x01010090A568DD55000B4ABF9207FE11AE5AAE</vt:lpwstr>
  </property>
</Properties>
</file>